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62" r:id="rId4"/>
    <p:sldId id="260" r:id="rId5"/>
    <p:sldId id="256" r:id="rId6"/>
    <p:sldId id="269" r:id="rId7"/>
    <p:sldId id="273" r:id="rId8"/>
    <p:sldId id="272" r:id="rId9"/>
    <p:sldId id="264" r:id="rId10"/>
    <p:sldId id="258" r:id="rId11"/>
    <p:sldId id="270" r:id="rId12"/>
    <p:sldId id="263" r:id="rId13"/>
    <p:sldId id="265" r:id="rId14"/>
    <p:sldId id="267" r:id="rId15"/>
    <p:sldId id="268" r:id="rId16"/>
    <p:sldId id="271" r:id="rId17"/>
    <p:sldId id="274" r:id="rId1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8645D8-DABB-43D8-AF79-074FFC26ED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45D0D88-22B6-4269-929A-9DC94DE615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BD8B6F4-A342-4A7C-A9EC-0766859C6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A6BBD-91B1-4FF7-97A5-95CC5F6337EB}" type="datetimeFigureOut">
              <a:rPr lang="nl-NL" smtClean="0"/>
              <a:t>3-11-2020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8790AE2-4B96-4413-AC19-D8B6FF21A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EE57EC3-08AD-48E9-8BB9-3766C0163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1CF41-F6C0-4568-A14A-4FD8E4A990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09962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D1AC50-77C9-4B9F-9B89-48B940A26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718C0121-8EAB-4268-BD66-5550E0F9C3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37055A6-24E3-4427-BB30-30262E088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A6BBD-91B1-4FF7-97A5-95CC5F6337EB}" type="datetimeFigureOut">
              <a:rPr lang="nl-NL" smtClean="0"/>
              <a:t>3-11-2020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02AC0CB-0560-48CD-9738-E793C35F9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F8DDB01-47BD-4D5B-B7F4-D27DC5E6F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1CF41-F6C0-4568-A14A-4FD8E4A990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99961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0A0B8894-561B-445E-9082-2BA1474973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52041E12-8121-4DF2-A096-CF3F4775EC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5197E2B-F92C-47AD-B79F-24B6EF07D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A6BBD-91B1-4FF7-97A5-95CC5F6337EB}" type="datetimeFigureOut">
              <a:rPr lang="nl-NL" smtClean="0"/>
              <a:t>3-11-2020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7473082-4C7E-4970-B83D-728BE5F3A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F584D89-AE5D-453D-B0A6-19046A8EC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1CF41-F6C0-4568-A14A-4FD8E4A990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01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E012BE-E458-41B0-914E-C0B176AFB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8166B65-0F43-45AB-A4F6-8EC286595A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FDAA4A3-7B7A-4EAB-815F-DC7C26183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A6BBD-91B1-4FF7-97A5-95CC5F6337EB}" type="datetimeFigureOut">
              <a:rPr lang="nl-NL" smtClean="0"/>
              <a:t>3-11-2020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F0872BE-1727-4D40-A0A3-384865F5D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AF7F585-BF17-4156-B88F-CD0413607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1CF41-F6C0-4568-A14A-4FD8E4A990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0717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CB0603-A65D-4EFD-B907-A4176AA7C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6036BF0-BCDE-4B1D-87A9-D6F144C762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99AF16C-2C5A-4065-88A2-2E6FA3233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A6BBD-91B1-4FF7-97A5-95CC5F6337EB}" type="datetimeFigureOut">
              <a:rPr lang="nl-NL" smtClean="0"/>
              <a:t>3-11-2020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49DD09D-409E-4645-9533-EF27E7EC3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47E0DE4-CF79-4F3F-AE81-B9FDAD354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1CF41-F6C0-4568-A14A-4FD8E4A990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8806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A24F3F-8693-4EA7-8D4B-A75DA7853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A4A7420-BCD8-4BAE-B41B-3C81C82368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7218B40-2E83-4D3D-A81B-C842032F2E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A730428-E2A6-4BC5-9776-E07E171F3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A6BBD-91B1-4FF7-97A5-95CC5F6337EB}" type="datetimeFigureOut">
              <a:rPr lang="nl-NL" smtClean="0"/>
              <a:t>3-11-2020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5A931DE-7868-46E0-9851-4627F08EE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CE168F4-47DA-47A8-892E-3004A2AFA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1CF41-F6C0-4568-A14A-4FD8E4A990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4389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E3BCEE-8EDC-4DFE-BB7D-2CB369EB4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3D007D1-057F-46B8-AACC-F0D905E404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8023DDB-3B69-4023-AEB9-96E2B3CAA5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617EDB67-BF25-4FEC-89D1-12E847E637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F8C622ED-7916-4902-A5B1-94788B65DB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31D1BD45-60F5-479B-9158-F47CBD409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A6BBD-91B1-4FF7-97A5-95CC5F6337EB}" type="datetimeFigureOut">
              <a:rPr lang="nl-NL" smtClean="0"/>
              <a:t>3-11-2020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DBD4A9CB-887B-4EF2-829B-DB7717E52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B9E73FC-9548-4993-B3E6-84C8BC8BA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1CF41-F6C0-4568-A14A-4FD8E4A990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17749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FF7B97-0914-4925-90FE-448A36B87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2AB9C99A-6038-4EE2-B9E5-39D8F89CB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A6BBD-91B1-4FF7-97A5-95CC5F6337EB}" type="datetimeFigureOut">
              <a:rPr lang="nl-NL" smtClean="0"/>
              <a:t>3-11-2020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9309C935-DCDA-4A73-8B11-F784253C3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06D1BFE-D3D0-437A-8590-1705EB608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1CF41-F6C0-4568-A14A-4FD8E4A990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92267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587351B6-5665-48E9-B84E-D09B793F2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A6BBD-91B1-4FF7-97A5-95CC5F6337EB}" type="datetimeFigureOut">
              <a:rPr lang="nl-NL" smtClean="0"/>
              <a:t>3-11-2020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30F8891B-8FD7-4679-B13C-9C0FCC23C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43AEF0E-3DCB-44B3-9C49-563F47A31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1CF41-F6C0-4568-A14A-4FD8E4A990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8166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7EF04C-DF22-4426-9BDF-5824C73E6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A1FDC17-BD80-4057-8DE2-C39923F1DA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2C76E00-ADCD-4965-911C-6A507876D5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71B279D-6E5D-45FA-8018-68F54D4A2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A6BBD-91B1-4FF7-97A5-95CC5F6337EB}" type="datetimeFigureOut">
              <a:rPr lang="nl-NL" smtClean="0"/>
              <a:t>3-11-2020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AD70C7C-C7DF-4C67-B759-BC6BA3126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DAD7B7D-925E-4297-BF3E-D5B3BC630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1CF41-F6C0-4568-A14A-4FD8E4A990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8382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0B6BB9-1167-493B-A5F2-91BE0FF94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1529D231-2FF6-43FF-8994-8504FF2A96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400CF88-E23D-4EC1-AF1D-E92DC0CC26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E645E95-0846-4BE9-A1E3-7BED384FE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A6BBD-91B1-4FF7-97A5-95CC5F6337EB}" type="datetimeFigureOut">
              <a:rPr lang="nl-NL" smtClean="0"/>
              <a:t>3-11-2020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D76E5CB-31DF-4D90-8060-B08AE20EB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77BC169-7098-42B1-A368-22EAB63E0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1CF41-F6C0-4568-A14A-4FD8E4A990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7442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71C14C33-4276-4DD5-928D-768803B39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6FAAA9B-14BE-41BF-99FD-CE2DF951E7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C7A252F-690F-4D54-8037-A011E0870D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A6BBD-91B1-4FF7-97A5-95CC5F6337EB}" type="datetimeFigureOut">
              <a:rPr lang="nl-NL" smtClean="0"/>
              <a:t>3-11-2020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4DA7B98-34DD-4A9C-99EF-095DF2438C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9C42D63-141F-4B2B-B9FD-B529BC4328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1CF41-F6C0-4568-A14A-4FD8E4A990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1527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slide" Target="slide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git-mbo.nl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git-mbo.nl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slide" Target="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slide" Target="slid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slide" Target="slide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slide" Target="slide11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slide" Target="slide11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slide" Target="slide1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git-mbo.nl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slide" Target="slide2.xml"/><Relationship Id="rId4" Type="http://schemas.openxmlformats.org/officeDocument/2006/relationships/hyperlink" Target="https://entree.instruct.nl/?elo=digit-mbo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2DD29ED3-CE5F-4B02-B4F3-B7228A4D9A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000" y="24238"/>
            <a:ext cx="10200000" cy="6809524"/>
          </a:xfrm>
          <a:prstGeom prst="rect">
            <a:avLst/>
          </a:prstGeom>
        </p:spPr>
      </p:pic>
      <p:sp>
        <p:nvSpPr>
          <p:cNvPr id="10" name="Rechthoek: afgeronde hoeken 9">
            <a:extLst>
              <a:ext uri="{FF2B5EF4-FFF2-40B4-BE49-F238E27FC236}">
                <a16:creationId xmlns:a16="http://schemas.microsoft.com/office/drawing/2014/main" id="{309760FE-4D17-43E3-929B-91264563726B}"/>
              </a:ext>
            </a:extLst>
          </p:cNvPr>
          <p:cNvSpPr/>
          <p:nvPr/>
        </p:nvSpPr>
        <p:spPr>
          <a:xfrm>
            <a:off x="569167" y="905091"/>
            <a:ext cx="2752531" cy="283648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1D45E4C4-7C1E-4117-909B-32FD14A02E76}"/>
              </a:ext>
            </a:extLst>
          </p:cNvPr>
          <p:cNvSpPr txBox="1"/>
          <p:nvPr/>
        </p:nvSpPr>
        <p:spPr>
          <a:xfrm>
            <a:off x="643812" y="1101012"/>
            <a:ext cx="267788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1400" dirty="0"/>
          </a:p>
          <a:p>
            <a:r>
              <a:rPr lang="nl-NL" sz="1400" b="1" dirty="0"/>
              <a:t>Eerste keer inloggen.</a:t>
            </a:r>
          </a:p>
          <a:p>
            <a:endParaRPr lang="nl-NL" sz="1400" b="1" dirty="0"/>
          </a:p>
          <a:p>
            <a:r>
              <a:rPr lang="nl-NL" sz="1400" b="1" dirty="0"/>
              <a:t>School volgt </a:t>
            </a:r>
            <a:r>
              <a:rPr lang="nl-NL" sz="1400" b="1" dirty="0">
                <a:solidFill>
                  <a:srgbClr val="FF0000"/>
                </a:solidFill>
                <a:hlinkClick r:id="rId3" action="ppaction://hlinksldjump"/>
              </a:rPr>
              <a:t>route ECK/entree</a:t>
            </a:r>
            <a:endParaRPr lang="nl-NL" sz="1400" b="1" dirty="0">
              <a:solidFill>
                <a:srgbClr val="FF0000"/>
              </a:solidFill>
            </a:endParaRPr>
          </a:p>
          <a:p>
            <a:endParaRPr lang="nl-NL" sz="1400" b="1" dirty="0"/>
          </a:p>
          <a:p>
            <a:r>
              <a:rPr lang="nl-NL" sz="1400" b="1" dirty="0"/>
              <a:t>Of</a:t>
            </a:r>
          </a:p>
          <a:p>
            <a:endParaRPr lang="nl-NL" sz="1400" b="1" dirty="0"/>
          </a:p>
          <a:p>
            <a:r>
              <a:rPr lang="nl-NL" sz="1400" b="1" dirty="0"/>
              <a:t>School volgt route met zelf geïmporteerde accounts</a:t>
            </a:r>
            <a:br>
              <a:rPr lang="nl-NL" sz="1400" b="1" dirty="0"/>
            </a:br>
            <a:r>
              <a:rPr lang="nl-NL" sz="1400" b="1" dirty="0">
                <a:solidFill>
                  <a:srgbClr val="FF0000"/>
                </a:solidFill>
                <a:hlinkClick r:id="rId4" action="ppaction://hlinksldjump"/>
              </a:rPr>
              <a:t>NON ECK/Entree</a:t>
            </a:r>
            <a:br>
              <a:rPr lang="nl-NL" sz="1400" dirty="0"/>
            </a:br>
            <a:br>
              <a:rPr lang="nl-NL" sz="1400" dirty="0"/>
            </a:br>
            <a:br>
              <a:rPr lang="nl-NL" sz="1400" dirty="0"/>
            </a:br>
            <a:endParaRPr lang="nl-NL" sz="1400" dirty="0"/>
          </a:p>
        </p:txBody>
      </p:sp>
      <p:cxnSp>
        <p:nvCxnSpPr>
          <p:cNvPr id="13" name="Rechte verbindingslijn met pijl 12">
            <a:extLst>
              <a:ext uri="{FF2B5EF4-FFF2-40B4-BE49-F238E27FC236}">
                <a16:creationId xmlns:a16="http://schemas.microsoft.com/office/drawing/2014/main" id="{9D3587BC-68FB-4DE0-AEFC-74A6DE8A75B9}"/>
              </a:ext>
            </a:extLst>
          </p:cNvPr>
          <p:cNvCxnSpPr>
            <a:cxnSpLocks/>
          </p:cNvCxnSpPr>
          <p:nvPr/>
        </p:nvCxnSpPr>
        <p:spPr>
          <a:xfrm flipV="1">
            <a:off x="2789853" y="475861"/>
            <a:ext cx="4366727" cy="94239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Rechthoek: afgeronde hoeken 13">
            <a:extLst>
              <a:ext uri="{FF2B5EF4-FFF2-40B4-BE49-F238E27FC236}">
                <a16:creationId xmlns:a16="http://schemas.microsoft.com/office/drawing/2014/main" id="{F5B9D430-9FAB-48C1-A16B-4924B8FFE57C}"/>
              </a:ext>
            </a:extLst>
          </p:cNvPr>
          <p:cNvSpPr/>
          <p:nvPr/>
        </p:nvSpPr>
        <p:spPr>
          <a:xfrm>
            <a:off x="7053943" y="102641"/>
            <a:ext cx="1518950" cy="494516"/>
          </a:xfrm>
          <a:prstGeom prst="roundRect">
            <a:avLst/>
          </a:prstGeom>
          <a:noFill/>
          <a:ln w="25400">
            <a:solidFill>
              <a:srgbClr val="FF000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097137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2DD29ED3-CE5F-4B02-B4F3-B7228A4D9A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000" y="24238"/>
            <a:ext cx="10200000" cy="6809524"/>
          </a:xfrm>
          <a:prstGeom prst="rect">
            <a:avLst/>
          </a:prstGeom>
        </p:spPr>
      </p:pic>
      <p:cxnSp>
        <p:nvCxnSpPr>
          <p:cNvPr id="7" name="Rechte verbindingslijn met pijl 6">
            <a:extLst>
              <a:ext uri="{FF2B5EF4-FFF2-40B4-BE49-F238E27FC236}">
                <a16:creationId xmlns:a16="http://schemas.microsoft.com/office/drawing/2014/main" id="{E29781FD-8622-4BDA-99DE-254A2BA39ECF}"/>
              </a:ext>
            </a:extLst>
          </p:cNvPr>
          <p:cNvCxnSpPr/>
          <p:nvPr/>
        </p:nvCxnSpPr>
        <p:spPr>
          <a:xfrm>
            <a:off x="4773336" y="4353886"/>
            <a:ext cx="805343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Rechthoek: afgeronde hoeken 7">
            <a:extLst>
              <a:ext uri="{FF2B5EF4-FFF2-40B4-BE49-F238E27FC236}">
                <a16:creationId xmlns:a16="http://schemas.microsoft.com/office/drawing/2014/main" id="{38EB24A6-2787-4FBA-906E-273916B0D453}"/>
              </a:ext>
            </a:extLst>
          </p:cNvPr>
          <p:cNvSpPr/>
          <p:nvPr/>
        </p:nvSpPr>
        <p:spPr>
          <a:xfrm>
            <a:off x="4983061" y="3850547"/>
            <a:ext cx="2709644" cy="864066"/>
          </a:xfrm>
          <a:prstGeom prst="roundRect">
            <a:avLst/>
          </a:prstGeom>
          <a:noFill/>
          <a:ln w="25400">
            <a:solidFill>
              <a:srgbClr val="FF000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Rechthoek: afgeronde hoeken 1">
            <a:extLst>
              <a:ext uri="{FF2B5EF4-FFF2-40B4-BE49-F238E27FC236}">
                <a16:creationId xmlns:a16="http://schemas.microsoft.com/office/drawing/2014/main" id="{0923549B-74B7-462F-AA7A-6400891DB5D9}"/>
              </a:ext>
            </a:extLst>
          </p:cNvPr>
          <p:cNvSpPr/>
          <p:nvPr/>
        </p:nvSpPr>
        <p:spPr>
          <a:xfrm>
            <a:off x="549008" y="877104"/>
            <a:ext cx="2752531" cy="389084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90FA84C1-3896-4E08-B8EC-0BCA6B6D5D9E}"/>
              </a:ext>
            </a:extLst>
          </p:cNvPr>
          <p:cNvSpPr txBox="1"/>
          <p:nvPr/>
        </p:nvSpPr>
        <p:spPr>
          <a:xfrm>
            <a:off x="643812" y="1101012"/>
            <a:ext cx="2677886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1400" dirty="0"/>
          </a:p>
          <a:p>
            <a:r>
              <a:rPr lang="nl-NL" sz="1400" b="1" dirty="0"/>
              <a:t>Student maakt </a:t>
            </a:r>
            <a:r>
              <a:rPr lang="nl-NL" sz="1400" b="1" dirty="0">
                <a:solidFill>
                  <a:srgbClr val="FF0000"/>
                </a:solidFill>
              </a:rPr>
              <a:t>geen gebruik </a:t>
            </a:r>
            <a:r>
              <a:rPr lang="nl-NL" sz="1400" b="1" dirty="0"/>
              <a:t>van een boekenleverancier en wil via </a:t>
            </a:r>
            <a:r>
              <a:rPr lang="nl-NL" sz="1400" b="1" dirty="0" err="1"/>
              <a:t>Ideal</a:t>
            </a:r>
            <a:r>
              <a:rPr lang="nl-NL" sz="1400" b="1" dirty="0"/>
              <a:t> bij Instruct zijn licentie bestellen met  zijn entree account.</a:t>
            </a:r>
            <a:br>
              <a:rPr lang="nl-NL" sz="1400" b="1" dirty="0"/>
            </a:br>
            <a:br>
              <a:rPr lang="nl-NL" sz="1400" dirty="0"/>
            </a:br>
            <a:r>
              <a:rPr lang="nl-NL" sz="1400" dirty="0"/>
              <a:t>Student logt in via de entree button op </a:t>
            </a:r>
            <a:r>
              <a:rPr lang="nl-NL" sz="1400" dirty="0">
                <a:hlinkClick r:id="rId3"/>
              </a:rPr>
              <a:t>www.digit-mbo.nl</a:t>
            </a:r>
            <a:endParaRPr lang="nl-NL" sz="1400" dirty="0"/>
          </a:p>
          <a:p>
            <a:r>
              <a:rPr lang="nl-NL" sz="1400" dirty="0"/>
              <a:t>De eerste keer zal gevraagd worden om een klascode van de docent. </a:t>
            </a:r>
            <a:r>
              <a:rPr lang="nl-NL" sz="1400" i="1" dirty="0"/>
              <a:t>(dia 3 en 4)</a:t>
            </a:r>
            <a:br>
              <a:rPr lang="nl-NL" sz="1400" dirty="0"/>
            </a:br>
            <a:r>
              <a:rPr lang="nl-NL" sz="1400" dirty="0"/>
              <a:t>Daarna kan de student via licenties zijn aankoop doen of een licentie activeren d.m.v. een activatiecode</a:t>
            </a:r>
            <a:br>
              <a:rPr lang="nl-NL" sz="1400" dirty="0"/>
            </a:br>
            <a:br>
              <a:rPr lang="nl-NL" sz="1400" dirty="0"/>
            </a:br>
            <a:br>
              <a:rPr lang="nl-NL" sz="1400" dirty="0"/>
            </a:br>
            <a:endParaRPr lang="nl-NL" sz="1400" dirty="0"/>
          </a:p>
        </p:txBody>
      </p:sp>
      <p:pic>
        <p:nvPicPr>
          <p:cNvPr id="12" name="Afbeelding 11">
            <a:hlinkClick r:id="rId4" action="ppaction://hlinksldjump"/>
            <a:extLst>
              <a:ext uri="{FF2B5EF4-FFF2-40B4-BE49-F238E27FC236}">
                <a16:creationId xmlns:a16="http://schemas.microsoft.com/office/drawing/2014/main" id="{CEFDC317-67BB-475F-B5B9-3E9052C057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26584" y="333049"/>
            <a:ext cx="1871429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505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5A12594F-4C6F-4758-BA83-A954323A86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30" y="104656"/>
            <a:ext cx="10502849" cy="6648688"/>
          </a:xfrm>
          <a:prstGeom prst="rect">
            <a:avLst/>
          </a:prstGeom>
        </p:spPr>
      </p:pic>
      <p:sp>
        <p:nvSpPr>
          <p:cNvPr id="2" name="Rechthoek: afgeronde hoeken 1">
            <a:extLst>
              <a:ext uri="{FF2B5EF4-FFF2-40B4-BE49-F238E27FC236}">
                <a16:creationId xmlns:a16="http://schemas.microsoft.com/office/drawing/2014/main" id="{2141031C-7EBD-497D-AA3F-E8FEDE7F0123}"/>
              </a:ext>
            </a:extLst>
          </p:cNvPr>
          <p:cNvSpPr/>
          <p:nvPr/>
        </p:nvSpPr>
        <p:spPr>
          <a:xfrm>
            <a:off x="1604866" y="5072852"/>
            <a:ext cx="9818604" cy="1411919"/>
          </a:xfrm>
          <a:prstGeom prst="roundRect">
            <a:avLst/>
          </a:prstGeom>
          <a:noFill/>
          <a:ln w="25400">
            <a:solidFill>
              <a:srgbClr val="FF000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" name="Rechthoek: afgeronde hoeken 5">
            <a:extLst>
              <a:ext uri="{FF2B5EF4-FFF2-40B4-BE49-F238E27FC236}">
                <a16:creationId xmlns:a16="http://schemas.microsoft.com/office/drawing/2014/main" id="{E7EDF97E-0F40-47A9-9FED-E21AD77ECE87}"/>
              </a:ext>
            </a:extLst>
          </p:cNvPr>
          <p:cNvSpPr/>
          <p:nvPr/>
        </p:nvSpPr>
        <p:spPr>
          <a:xfrm>
            <a:off x="1626637" y="1772920"/>
            <a:ext cx="9818604" cy="1411919"/>
          </a:xfrm>
          <a:prstGeom prst="roundRect">
            <a:avLst/>
          </a:prstGeom>
          <a:noFill/>
          <a:ln w="25400">
            <a:solidFill>
              <a:srgbClr val="FF000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6CF48811-C038-4C22-81CA-9C0974CE0144}"/>
              </a:ext>
            </a:extLst>
          </p:cNvPr>
          <p:cNvSpPr/>
          <p:nvPr/>
        </p:nvSpPr>
        <p:spPr>
          <a:xfrm>
            <a:off x="1716833" y="277022"/>
            <a:ext cx="9433249" cy="1411919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0F577411-496F-4846-8BC5-7A2BB29FC1E0}"/>
              </a:ext>
            </a:extLst>
          </p:cNvPr>
          <p:cNvSpPr/>
          <p:nvPr/>
        </p:nvSpPr>
        <p:spPr>
          <a:xfrm>
            <a:off x="1716833" y="3576954"/>
            <a:ext cx="9433249" cy="1411919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699385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2DD29ED3-CE5F-4B02-B4F3-B7228A4D9A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000" y="24238"/>
            <a:ext cx="10200000" cy="6809524"/>
          </a:xfrm>
          <a:prstGeom prst="rect">
            <a:avLst/>
          </a:prstGeom>
        </p:spPr>
      </p:pic>
      <p:sp>
        <p:nvSpPr>
          <p:cNvPr id="8" name="Rechthoek: afgeronde hoeken 7">
            <a:extLst>
              <a:ext uri="{FF2B5EF4-FFF2-40B4-BE49-F238E27FC236}">
                <a16:creationId xmlns:a16="http://schemas.microsoft.com/office/drawing/2014/main" id="{38EB24A6-2787-4FBA-906E-273916B0D453}"/>
              </a:ext>
            </a:extLst>
          </p:cNvPr>
          <p:cNvSpPr/>
          <p:nvPr/>
        </p:nvSpPr>
        <p:spPr>
          <a:xfrm>
            <a:off x="4773336" y="1640047"/>
            <a:ext cx="3213668" cy="2278789"/>
          </a:xfrm>
          <a:prstGeom prst="roundRect">
            <a:avLst/>
          </a:prstGeom>
          <a:noFill/>
          <a:ln w="25400">
            <a:solidFill>
              <a:srgbClr val="FF000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Rechthoek: afgeronde hoeken 1">
            <a:extLst>
              <a:ext uri="{FF2B5EF4-FFF2-40B4-BE49-F238E27FC236}">
                <a16:creationId xmlns:a16="http://schemas.microsoft.com/office/drawing/2014/main" id="{0923549B-74B7-462F-AA7A-6400891DB5D9}"/>
              </a:ext>
            </a:extLst>
          </p:cNvPr>
          <p:cNvSpPr/>
          <p:nvPr/>
        </p:nvSpPr>
        <p:spPr>
          <a:xfrm>
            <a:off x="549008" y="877104"/>
            <a:ext cx="2752531" cy="330900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90FA84C1-3896-4E08-B8EC-0BCA6B6D5D9E}"/>
              </a:ext>
            </a:extLst>
          </p:cNvPr>
          <p:cNvSpPr txBox="1"/>
          <p:nvPr/>
        </p:nvSpPr>
        <p:spPr>
          <a:xfrm>
            <a:off x="643812" y="1101012"/>
            <a:ext cx="267788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1400" dirty="0"/>
          </a:p>
          <a:p>
            <a:r>
              <a:rPr lang="nl-NL" sz="1400" b="1" dirty="0"/>
              <a:t>Student maakt (geen) gebruik van een boekenleverancier en wil via </a:t>
            </a:r>
            <a:r>
              <a:rPr lang="nl-NL" sz="1400" b="1" dirty="0" err="1"/>
              <a:t>iDeal</a:t>
            </a:r>
            <a:r>
              <a:rPr lang="nl-NL" sz="1400" b="1" dirty="0"/>
              <a:t> bij Instruct zijn licentie bestellen en/of activeren.</a:t>
            </a:r>
            <a:br>
              <a:rPr lang="nl-NL" sz="1400" b="1" dirty="0"/>
            </a:br>
            <a:br>
              <a:rPr lang="nl-NL" sz="1400" dirty="0"/>
            </a:br>
            <a:r>
              <a:rPr lang="nl-NL" sz="1400" dirty="0"/>
              <a:t>Student logt in via  </a:t>
            </a:r>
            <a:r>
              <a:rPr lang="nl-NL" sz="1400" dirty="0">
                <a:hlinkClick r:id="rId3"/>
              </a:rPr>
              <a:t>www.digit-mbo.nl</a:t>
            </a:r>
            <a:r>
              <a:rPr lang="nl-NL" sz="1400" dirty="0"/>
              <a:t> met een account dat door de docent wordt verstrekt.</a:t>
            </a:r>
            <a:br>
              <a:rPr lang="nl-NL" sz="1400" dirty="0"/>
            </a:br>
            <a:endParaRPr lang="nl-NL" sz="1400" dirty="0"/>
          </a:p>
          <a:p>
            <a:r>
              <a:rPr lang="nl-NL" sz="1400" dirty="0"/>
              <a:t>De student zal via </a:t>
            </a:r>
            <a:r>
              <a:rPr lang="nl-NL" sz="1400" b="1" dirty="0"/>
              <a:t>licenties</a:t>
            </a:r>
            <a:r>
              <a:rPr lang="nl-NL" sz="1400" dirty="0"/>
              <a:t> zijn aankoop doen of een licentie activeren d.m.v. een activatiecode</a:t>
            </a:r>
            <a:br>
              <a:rPr lang="nl-NL" sz="1400" dirty="0"/>
            </a:br>
            <a:br>
              <a:rPr lang="nl-NL" sz="1400" dirty="0"/>
            </a:br>
            <a:br>
              <a:rPr lang="nl-NL" sz="1400" dirty="0"/>
            </a:br>
            <a:endParaRPr lang="nl-NL" sz="1400" dirty="0"/>
          </a:p>
        </p:txBody>
      </p:sp>
      <p:pic>
        <p:nvPicPr>
          <p:cNvPr id="9" name="Afbeelding 8">
            <a:hlinkClick r:id="rId4" action="ppaction://hlinksldjump"/>
            <a:extLst>
              <a:ext uri="{FF2B5EF4-FFF2-40B4-BE49-F238E27FC236}">
                <a16:creationId xmlns:a16="http://schemas.microsoft.com/office/drawing/2014/main" id="{C09CA811-B0A7-409F-8A65-84B6D6AE3D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74980" y="294320"/>
            <a:ext cx="1827693" cy="1800000"/>
          </a:xfrm>
          <a:prstGeom prst="rect">
            <a:avLst/>
          </a:prstGeom>
        </p:spPr>
      </p:pic>
      <p:cxnSp>
        <p:nvCxnSpPr>
          <p:cNvPr id="7" name="Rechte verbindingslijn met pijl 6">
            <a:extLst>
              <a:ext uri="{FF2B5EF4-FFF2-40B4-BE49-F238E27FC236}">
                <a16:creationId xmlns:a16="http://schemas.microsoft.com/office/drawing/2014/main" id="{E29781FD-8622-4BDA-99DE-254A2BA39ECF}"/>
              </a:ext>
            </a:extLst>
          </p:cNvPr>
          <p:cNvCxnSpPr>
            <a:cxnSpLocks/>
          </p:cNvCxnSpPr>
          <p:nvPr/>
        </p:nvCxnSpPr>
        <p:spPr>
          <a:xfrm flipH="1">
            <a:off x="7044613" y="1278294"/>
            <a:ext cx="3368350" cy="106081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72265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8A4304B0-BC64-4A60-B5F4-1DC4E34D46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431" y="0"/>
            <a:ext cx="11191875" cy="560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hthoek: afgeronde hoeken 13">
            <a:extLst>
              <a:ext uri="{FF2B5EF4-FFF2-40B4-BE49-F238E27FC236}">
                <a16:creationId xmlns:a16="http://schemas.microsoft.com/office/drawing/2014/main" id="{BFDAAB96-4AA0-421B-B73E-A7B0B256E326}"/>
              </a:ext>
            </a:extLst>
          </p:cNvPr>
          <p:cNvSpPr/>
          <p:nvPr/>
        </p:nvSpPr>
        <p:spPr>
          <a:xfrm>
            <a:off x="4198776" y="1082372"/>
            <a:ext cx="2752531" cy="283648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3EA644B6-2B22-4265-A77C-C748E84E838F}"/>
              </a:ext>
            </a:extLst>
          </p:cNvPr>
          <p:cNvSpPr txBox="1"/>
          <p:nvPr/>
        </p:nvSpPr>
        <p:spPr>
          <a:xfrm>
            <a:off x="4273421" y="1278293"/>
            <a:ext cx="267788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1400" dirty="0"/>
          </a:p>
          <a:p>
            <a:r>
              <a:rPr lang="nl-NL" sz="1400" b="1" dirty="0"/>
              <a:t>Mijn Licenties</a:t>
            </a:r>
          </a:p>
          <a:p>
            <a:br>
              <a:rPr lang="nl-NL" sz="1400" dirty="0"/>
            </a:br>
            <a:r>
              <a:rPr lang="nl-NL" sz="1400" dirty="0"/>
              <a:t>Je licentie is reeds geactiveerd. Of je moet nog een licentie aankopen </a:t>
            </a:r>
            <a:r>
              <a:rPr lang="nl-NL" sz="1100" i="1" dirty="0"/>
              <a:t>(dit kan via </a:t>
            </a:r>
            <a:r>
              <a:rPr lang="nl-NL" sz="1100" i="1" dirty="0" err="1"/>
              <a:t>iDeal</a:t>
            </a:r>
            <a:r>
              <a:rPr lang="nl-NL" sz="1100" i="1" dirty="0"/>
              <a:t> bij Instruct)</a:t>
            </a:r>
            <a:endParaRPr lang="nl-NL" sz="1400" i="1" dirty="0"/>
          </a:p>
          <a:p>
            <a:endParaRPr lang="nl-NL" sz="1400" dirty="0"/>
          </a:p>
          <a:p>
            <a:r>
              <a:rPr lang="nl-NL" sz="1400" dirty="0"/>
              <a:t>Of</a:t>
            </a:r>
          </a:p>
          <a:p>
            <a:endParaRPr lang="nl-NL" sz="1400" dirty="0"/>
          </a:p>
          <a:p>
            <a:r>
              <a:rPr lang="nl-NL" sz="1400" dirty="0"/>
              <a:t>Je moet nog een keuze maken voor een bepaalde module</a:t>
            </a:r>
            <a:br>
              <a:rPr lang="nl-NL" sz="1400" dirty="0"/>
            </a:br>
            <a:br>
              <a:rPr lang="nl-NL" sz="1400" dirty="0"/>
            </a:br>
            <a:br>
              <a:rPr lang="nl-NL" sz="1400" dirty="0"/>
            </a:br>
            <a:endParaRPr lang="nl-NL" sz="1400" dirty="0"/>
          </a:p>
        </p:txBody>
      </p:sp>
      <p:pic>
        <p:nvPicPr>
          <p:cNvPr id="25" name="Afbeelding 24">
            <a:extLst>
              <a:ext uri="{FF2B5EF4-FFF2-40B4-BE49-F238E27FC236}">
                <a16:creationId xmlns:a16="http://schemas.microsoft.com/office/drawing/2014/main" id="{8067F695-009D-40C8-A480-53A9F7358A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107" y="3209741"/>
            <a:ext cx="3028842" cy="2492368"/>
          </a:xfrm>
          <a:prstGeom prst="rect">
            <a:avLst/>
          </a:prstGeom>
        </p:spPr>
      </p:pic>
      <p:cxnSp>
        <p:nvCxnSpPr>
          <p:cNvPr id="7" name="Rechte verbindingslijn met pijl 6">
            <a:extLst>
              <a:ext uri="{FF2B5EF4-FFF2-40B4-BE49-F238E27FC236}">
                <a16:creationId xmlns:a16="http://schemas.microsoft.com/office/drawing/2014/main" id="{E29781FD-8622-4BDA-99DE-254A2BA39ECF}"/>
              </a:ext>
            </a:extLst>
          </p:cNvPr>
          <p:cNvCxnSpPr>
            <a:cxnSpLocks/>
          </p:cNvCxnSpPr>
          <p:nvPr/>
        </p:nvCxnSpPr>
        <p:spPr>
          <a:xfrm flipH="1">
            <a:off x="3069771" y="3788229"/>
            <a:ext cx="1735494" cy="66769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Rechthoek: afgeronde hoeken 7">
            <a:extLst>
              <a:ext uri="{FF2B5EF4-FFF2-40B4-BE49-F238E27FC236}">
                <a16:creationId xmlns:a16="http://schemas.microsoft.com/office/drawing/2014/main" id="{38EB24A6-2787-4FBA-906E-273916B0D453}"/>
              </a:ext>
            </a:extLst>
          </p:cNvPr>
          <p:cNvSpPr/>
          <p:nvPr/>
        </p:nvSpPr>
        <p:spPr>
          <a:xfrm>
            <a:off x="817327" y="3428999"/>
            <a:ext cx="3194836" cy="2492368"/>
          </a:xfrm>
          <a:prstGeom prst="roundRect">
            <a:avLst/>
          </a:prstGeom>
          <a:noFill/>
          <a:ln w="25400">
            <a:solidFill>
              <a:srgbClr val="FF000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10" name="Afbeelding 9">
            <a:hlinkClick r:id="rId4" action="ppaction://hlinksldjump"/>
            <a:extLst>
              <a:ext uri="{FF2B5EF4-FFF2-40B4-BE49-F238E27FC236}">
                <a16:creationId xmlns:a16="http://schemas.microsoft.com/office/drawing/2014/main" id="{9BCB15E8-C301-495A-A264-7CC43D7598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74980" y="294320"/>
            <a:ext cx="1827693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1795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8A4304B0-BC64-4A60-B5F4-1DC4E34D46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431" y="0"/>
            <a:ext cx="11191875" cy="560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hthoek: afgeronde hoeken 13">
            <a:extLst>
              <a:ext uri="{FF2B5EF4-FFF2-40B4-BE49-F238E27FC236}">
                <a16:creationId xmlns:a16="http://schemas.microsoft.com/office/drawing/2014/main" id="{BFDAAB96-4AA0-421B-B73E-A7B0B256E326}"/>
              </a:ext>
            </a:extLst>
          </p:cNvPr>
          <p:cNvSpPr/>
          <p:nvPr/>
        </p:nvSpPr>
        <p:spPr>
          <a:xfrm>
            <a:off x="4198776" y="1082372"/>
            <a:ext cx="2752531" cy="179635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3EA644B6-2B22-4265-A77C-C748E84E838F}"/>
              </a:ext>
            </a:extLst>
          </p:cNvPr>
          <p:cNvSpPr txBox="1"/>
          <p:nvPr/>
        </p:nvSpPr>
        <p:spPr>
          <a:xfrm>
            <a:off x="4273421" y="1278293"/>
            <a:ext cx="267788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1400" dirty="0"/>
          </a:p>
          <a:p>
            <a:r>
              <a:rPr lang="nl-NL" sz="1400" b="1" dirty="0"/>
              <a:t>Leeromgeving</a:t>
            </a:r>
          </a:p>
          <a:p>
            <a:br>
              <a:rPr lang="nl-NL" sz="1400" dirty="0"/>
            </a:br>
            <a:r>
              <a:rPr lang="nl-NL" sz="1400" dirty="0"/>
              <a:t>Na het activeren en toekennen van de juiste module.</a:t>
            </a:r>
          </a:p>
          <a:p>
            <a:r>
              <a:rPr lang="nl-NL" sz="1400" dirty="0"/>
              <a:t>Klik op het logo DIGIT-mbo</a:t>
            </a:r>
            <a:br>
              <a:rPr lang="nl-NL" sz="1400" dirty="0"/>
            </a:br>
            <a:endParaRPr lang="nl-NL" sz="1400" dirty="0"/>
          </a:p>
        </p:txBody>
      </p:sp>
      <p:pic>
        <p:nvPicPr>
          <p:cNvPr id="25" name="Afbeelding 24">
            <a:extLst>
              <a:ext uri="{FF2B5EF4-FFF2-40B4-BE49-F238E27FC236}">
                <a16:creationId xmlns:a16="http://schemas.microsoft.com/office/drawing/2014/main" id="{8067F695-009D-40C8-A480-53A9F7358A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107" y="3209741"/>
            <a:ext cx="3028842" cy="2492368"/>
          </a:xfrm>
          <a:prstGeom prst="rect">
            <a:avLst/>
          </a:prstGeom>
        </p:spPr>
      </p:pic>
      <p:cxnSp>
        <p:nvCxnSpPr>
          <p:cNvPr id="7" name="Rechte verbindingslijn met pijl 6">
            <a:extLst>
              <a:ext uri="{FF2B5EF4-FFF2-40B4-BE49-F238E27FC236}">
                <a16:creationId xmlns:a16="http://schemas.microsoft.com/office/drawing/2014/main" id="{E29781FD-8622-4BDA-99DE-254A2BA39ECF}"/>
              </a:ext>
            </a:extLst>
          </p:cNvPr>
          <p:cNvCxnSpPr>
            <a:cxnSpLocks/>
          </p:cNvCxnSpPr>
          <p:nvPr/>
        </p:nvCxnSpPr>
        <p:spPr>
          <a:xfrm flipH="1" flipV="1">
            <a:off x="2052735" y="447869"/>
            <a:ext cx="2687216" cy="89573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" name="Afbeelding 1">
            <a:hlinkClick r:id="rId4" action="ppaction://hlinksldjump"/>
            <a:extLst>
              <a:ext uri="{FF2B5EF4-FFF2-40B4-BE49-F238E27FC236}">
                <a16:creationId xmlns:a16="http://schemas.microsoft.com/office/drawing/2014/main" id="{72A9D9E9-C3D4-4EFA-A086-60A5569FE0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74980" y="294320"/>
            <a:ext cx="1827693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1760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44AE39B7-F631-4688-B234-3E0CFE1AC8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484" b="15903"/>
          <a:stretch/>
        </p:blipFill>
        <p:spPr>
          <a:xfrm>
            <a:off x="747252" y="-1"/>
            <a:ext cx="9599967" cy="6858001"/>
          </a:xfrm>
          <a:prstGeom prst="rect">
            <a:avLst/>
          </a:prstGeom>
        </p:spPr>
      </p:pic>
      <p:sp>
        <p:nvSpPr>
          <p:cNvPr id="14" name="Rechthoek: afgeronde hoeken 13">
            <a:extLst>
              <a:ext uri="{FF2B5EF4-FFF2-40B4-BE49-F238E27FC236}">
                <a16:creationId xmlns:a16="http://schemas.microsoft.com/office/drawing/2014/main" id="{BFDAAB96-4AA0-421B-B73E-A7B0B256E326}"/>
              </a:ext>
            </a:extLst>
          </p:cNvPr>
          <p:cNvSpPr/>
          <p:nvPr/>
        </p:nvSpPr>
        <p:spPr>
          <a:xfrm>
            <a:off x="2631233" y="2444641"/>
            <a:ext cx="2752531" cy="179635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3EA644B6-2B22-4265-A77C-C748E84E838F}"/>
              </a:ext>
            </a:extLst>
          </p:cNvPr>
          <p:cNvSpPr txBox="1"/>
          <p:nvPr/>
        </p:nvSpPr>
        <p:spPr>
          <a:xfrm>
            <a:off x="2705878" y="2640562"/>
            <a:ext cx="267788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1400" dirty="0"/>
          </a:p>
          <a:p>
            <a:r>
              <a:rPr lang="nl-NL" sz="1400" b="1" dirty="0"/>
              <a:t>Kies methode</a:t>
            </a:r>
          </a:p>
          <a:p>
            <a:br>
              <a:rPr lang="nl-NL" sz="1400" dirty="0"/>
            </a:br>
            <a:r>
              <a:rPr lang="nl-NL" sz="1400" dirty="0"/>
              <a:t>Indien je verschillende lesmethodes hebt kies dan via het pull down menu de juiste lesstof</a:t>
            </a:r>
            <a:br>
              <a:rPr lang="nl-NL" sz="1400" dirty="0"/>
            </a:br>
            <a:endParaRPr lang="nl-NL" sz="1400" dirty="0"/>
          </a:p>
        </p:txBody>
      </p:sp>
      <p:cxnSp>
        <p:nvCxnSpPr>
          <p:cNvPr id="7" name="Rechte verbindingslijn met pijl 6">
            <a:extLst>
              <a:ext uri="{FF2B5EF4-FFF2-40B4-BE49-F238E27FC236}">
                <a16:creationId xmlns:a16="http://schemas.microsoft.com/office/drawing/2014/main" id="{E29781FD-8622-4BDA-99DE-254A2BA39ECF}"/>
              </a:ext>
            </a:extLst>
          </p:cNvPr>
          <p:cNvCxnSpPr>
            <a:cxnSpLocks/>
          </p:cNvCxnSpPr>
          <p:nvPr/>
        </p:nvCxnSpPr>
        <p:spPr>
          <a:xfrm flipH="1" flipV="1">
            <a:off x="3881535" y="1194321"/>
            <a:ext cx="606489" cy="179999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" name="Afbeelding 1">
            <a:hlinkClick r:id="rId3" action="ppaction://hlinksldjump"/>
            <a:extLst>
              <a:ext uri="{FF2B5EF4-FFF2-40B4-BE49-F238E27FC236}">
                <a16:creationId xmlns:a16="http://schemas.microsoft.com/office/drawing/2014/main" id="{66C2DA6E-DA79-4420-9EAC-6D0CE0DC95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74980" y="2094320"/>
            <a:ext cx="1871429" cy="1800000"/>
          </a:xfrm>
          <a:prstGeom prst="rect">
            <a:avLst/>
          </a:prstGeom>
        </p:spPr>
      </p:pic>
      <p:pic>
        <p:nvPicPr>
          <p:cNvPr id="9" name="Afbeelding 8">
            <a:hlinkClick r:id="rId5" action="ppaction://hlinksldjump"/>
            <a:extLst>
              <a:ext uri="{FF2B5EF4-FFF2-40B4-BE49-F238E27FC236}">
                <a16:creationId xmlns:a16="http://schemas.microsoft.com/office/drawing/2014/main" id="{528392E5-BD40-47DE-A8EF-5D18268343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74980" y="294320"/>
            <a:ext cx="1827693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6797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86CB5B5C-934B-4FCA-B6D6-46D0A2E573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194" y="11781"/>
            <a:ext cx="9391278" cy="6858000"/>
          </a:xfrm>
          <a:prstGeom prst="rect">
            <a:avLst/>
          </a:prstGeom>
        </p:spPr>
      </p:pic>
      <p:sp>
        <p:nvSpPr>
          <p:cNvPr id="14" name="Rechthoek: afgeronde hoeken 13">
            <a:extLst>
              <a:ext uri="{FF2B5EF4-FFF2-40B4-BE49-F238E27FC236}">
                <a16:creationId xmlns:a16="http://schemas.microsoft.com/office/drawing/2014/main" id="{BFDAAB96-4AA0-421B-B73E-A7B0B256E326}"/>
              </a:ext>
            </a:extLst>
          </p:cNvPr>
          <p:cNvSpPr/>
          <p:nvPr/>
        </p:nvSpPr>
        <p:spPr>
          <a:xfrm>
            <a:off x="4951447" y="1343629"/>
            <a:ext cx="2752531" cy="179635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3EA644B6-2B22-4265-A77C-C748E84E838F}"/>
              </a:ext>
            </a:extLst>
          </p:cNvPr>
          <p:cNvSpPr txBox="1"/>
          <p:nvPr/>
        </p:nvSpPr>
        <p:spPr>
          <a:xfrm>
            <a:off x="5026092" y="1539550"/>
            <a:ext cx="267788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1400" dirty="0"/>
          </a:p>
          <a:p>
            <a:r>
              <a:rPr lang="nl-NL" sz="1400" b="1" dirty="0"/>
              <a:t>Lesmateriaal openen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1400" dirty="0"/>
              <a:t>Klik op de module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1400" dirty="0"/>
              <a:t>Klik op de module versie …..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1400" dirty="0"/>
              <a:t>Of ga verder waar je was</a:t>
            </a:r>
          </a:p>
        </p:txBody>
      </p:sp>
      <p:cxnSp>
        <p:nvCxnSpPr>
          <p:cNvPr id="7" name="Rechte verbindingslijn met pijl 6">
            <a:extLst>
              <a:ext uri="{FF2B5EF4-FFF2-40B4-BE49-F238E27FC236}">
                <a16:creationId xmlns:a16="http://schemas.microsoft.com/office/drawing/2014/main" id="{E29781FD-8622-4BDA-99DE-254A2BA39ECF}"/>
              </a:ext>
            </a:extLst>
          </p:cNvPr>
          <p:cNvCxnSpPr>
            <a:cxnSpLocks/>
          </p:cNvCxnSpPr>
          <p:nvPr/>
        </p:nvCxnSpPr>
        <p:spPr>
          <a:xfrm flipH="1">
            <a:off x="2289484" y="3872619"/>
            <a:ext cx="1357603" cy="149980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" name="Afbeelding 1">
            <a:hlinkClick r:id="rId3" action="ppaction://hlinksldjump"/>
            <a:extLst>
              <a:ext uri="{FF2B5EF4-FFF2-40B4-BE49-F238E27FC236}">
                <a16:creationId xmlns:a16="http://schemas.microsoft.com/office/drawing/2014/main" id="{66C2DA6E-DA79-4420-9EAC-6D0CE0DC95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74980" y="2094320"/>
            <a:ext cx="1871429" cy="1800000"/>
          </a:xfrm>
          <a:prstGeom prst="rect">
            <a:avLst/>
          </a:prstGeom>
        </p:spPr>
      </p:pic>
      <p:cxnSp>
        <p:nvCxnSpPr>
          <p:cNvPr id="12" name="Rechte verbindingslijn met pijl 11">
            <a:extLst>
              <a:ext uri="{FF2B5EF4-FFF2-40B4-BE49-F238E27FC236}">
                <a16:creationId xmlns:a16="http://schemas.microsoft.com/office/drawing/2014/main" id="{D99FE415-7DBC-4C84-9F7F-1E9AE62E1A3D}"/>
              </a:ext>
            </a:extLst>
          </p:cNvPr>
          <p:cNvCxnSpPr>
            <a:cxnSpLocks/>
          </p:cNvCxnSpPr>
          <p:nvPr/>
        </p:nvCxnSpPr>
        <p:spPr>
          <a:xfrm flipH="1">
            <a:off x="4169328" y="2593119"/>
            <a:ext cx="856765" cy="103931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Rechte verbindingslijn met pijl 14">
            <a:extLst>
              <a:ext uri="{FF2B5EF4-FFF2-40B4-BE49-F238E27FC236}">
                <a16:creationId xmlns:a16="http://schemas.microsoft.com/office/drawing/2014/main" id="{68385B94-BAA0-4428-A882-AC8D27E78FB6}"/>
              </a:ext>
            </a:extLst>
          </p:cNvPr>
          <p:cNvCxnSpPr>
            <a:cxnSpLocks/>
          </p:cNvCxnSpPr>
          <p:nvPr/>
        </p:nvCxnSpPr>
        <p:spPr>
          <a:xfrm flipH="1">
            <a:off x="2385528" y="2102682"/>
            <a:ext cx="2640564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1" name="Afbeelding 20">
            <a:hlinkClick r:id="rId5" action="ppaction://hlinksldjump"/>
            <a:extLst>
              <a:ext uri="{FF2B5EF4-FFF2-40B4-BE49-F238E27FC236}">
                <a16:creationId xmlns:a16="http://schemas.microsoft.com/office/drawing/2014/main" id="{5D67B597-5177-4A17-B27F-F268737443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74980" y="294320"/>
            <a:ext cx="1827693" cy="1800000"/>
          </a:xfrm>
          <a:prstGeom prst="rect">
            <a:avLst/>
          </a:prstGeom>
        </p:spPr>
      </p:pic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AA338AC5-0A02-42F0-8666-B232015839A4}"/>
              </a:ext>
            </a:extLst>
          </p:cNvPr>
          <p:cNvCxnSpPr>
            <a:cxnSpLocks/>
          </p:cNvCxnSpPr>
          <p:nvPr/>
        </p:nvCxnSpPr>
        <p:spPr>
          <a:xfrm flipH="1">
            <a:off x="3900881" y="2370243"/>
            <a:ext cx="1125210" cy="110575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85579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66B6C4FB-F3CD-4B0F-AEFA-571F2574B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300" y="0"/>
            <a:ext cx="99298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hthoek: afgeronde hoeken 13">
            <a:extLst>
              <a:ext uri="{FF2B5EF4-FFF2-40B4-BE49-F238E27FC236}">
                <a16:creationId xmlns:a16="http://schemas.microsoft.com/office/drawing/2014/main" id="{BFDAAB96-4AA0-421B-B73E-A7B0B256E326}"/>
              </a:ext>
            </a:extLst>
          </p:cNvPr>
          <p:cNvSpPr/>
          <p:nvPr/>
        </p:nvSpPr>
        <p:spPr>
          <a:xfrm>
            <a:off x="1742069" y="3495752"/>
            <a:ext cx="2752531" cy="26776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3EA644B6-2B22-4265-A77C-C748E84E838F}"/>
              </a:ext>
            </a:extLst>
          </p:cNvPr>
          <p:cNvSpPr txBox="1"/>
          <p:nvPr/>
        </p:nvSpPr>
        <p:spPr>
          <a:xfrm>
            <a:off x="1896999" y="3327405"/>
            <a:ext cx="267788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1400" dirty="0"/>
          </a:p>
          <a:p>
            <a:r>
              <a:rPr lang="nl-NL" sz="1400" b="1" dirty="0"/>
              <a:t>Licentie overzetten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1400" dirty="0"/>
              <a:t>Vul het gevalideerde e-mailadres in, dit is de email die de student in de oude Toets-ICT omgeving heeft geregistreerd.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1400" dirty="0"/>
              <a:t>Student ontvangt een herstelcode.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1400" dirty="0"/>
              <a:t>Geen gevalideerd email adres. De docent kan dit in de oude omgeving nog invullen.</a:t>
            </a:r>
          </a:p>
        </p:txBody>
      </p:sp>
      <p:pic>
        <p:nvPicPr>
          <p:cNvPr id="2" name="Afbeelding 1">
            <a:hlinkClick r:id="rId3" action="ppaction://hlinksldjump"/>
            <a:extLst>
              <a:ext uri="{FF2B5EF4-FFF2-40B4-BE49-F238E27FC236}">
                <a16:creationId xmlns:a16="http://schemas.microsoft.com/office/drawing/2014/main" id="{66C2DA6E-DA79-4420-9EAC-6D0CE0DC95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74980" y="2094320"/>
            <a:ext cx="1871429" cy="1800000"/>
          </a:xfrm>
          <a:prstGeom prst="rect">
            <a:avLst/>
          </a:prstGeom>
        </p:spPr>
      </p:pic>
      <p:cxnSp>
        <p:nvCxnSpPr>
          <p:cNvPr id="12" name="Rechte verbindingslijn met pijl 11">
            <a:extLst>
              <a:ext uri="{FF2B5EF4-FFF2-40B4-BE49-F238E27FC236}">
                <a16:creationId xmlns:a16="http://schemas.microsoft.com/office/drawing/2014/main" id="{D99FE415-7DBC-4C84-9F7F-1E9AE62E1A3D}"/>
              </a:ext>
            </a:extLst>
          </p:cNvPr>
          <p:cNvCxnSpPr>
            <a:cxnSpLocks/>
          </p:cNvCxnSpPr>
          <p:nvPr/>
        </p:nvCxnSpPr>
        <p:spPr>
          <a:xfrm>
            <a:off x="4597359" y="4290439"/>
            <a:ext cx="1730353" cy="472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Rechte verbindingslijn met pijl 14">
            <a:extLst>
              <a:ext uri="{FF2B5EF4-FFF2-40B4-BE49-F238E27FC236}">
                <a16:creationId xmlns:a16="http://schemas.microsoft.com/office/drawing/2014/main" id="{68385B94-BAA0-4428-A882-AC8D27E78FB6}"/>
              </a:ext>
            </a:extLst>
          </p:cNvPr>
          <p:cNvCxnSpPr>
            <a:cxnSpLocks/>
          </p:cNvCxnSpPr>
          <p:nvPr/>
        </p:nvCxnSpPr>
        <p:spPr>
          <a:xfrm>
            <a:off x="4009938" y="5041783"/>
            <a:ext cx="2317774" cy="106487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1" name="Afbeelding 20">
            <a:hlinkClick r:id="rId5" action="ppaction://hlinksldjump"/>
            <a:extLst>
              <a:ext uri="{FF2B5EF4-FFF2-40B4-BE49-F238E27FC236}">
                <a16:creationId xmlns:a16="http://schemas.microsoft.com/office/drawing/2014/main" id="{5D67B597-5177-4A17-B27F-F268737443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74980" y="294320"/>
            <a:ext cx="1827693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85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5A12594F-4C6F-4758-BA83-A954323A86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30" y="104656"/>
            <a:ext cx="10502849" cy="6648688"/>
          </a:xfrm>
          <a:prstGeom prst="rect">
            <a:avLst/>
          </a:prstGeom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0BEC6BA6-78FF-453D-8D88-2FABD41B2DBD}"/>
              </a:ext>
            </a:extLst>
          </p:cNvPr>
          <p:cNvSpPr/>
          <p:nvPr/>
        </p:nvSpPr>
        <p:spPr>
          <a:xfrm>
            <a:off x="1754155" y="1797912"/>
            <a:ext cx="9433249" cy="1411919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FA1083BD-2294-4162-BAFF-A6154A72A15C}"/>
              </a:ext>
            </a:extLst>
          </p:cNvPr>
          <p:cNvSpPr/>
          <p:nvPr/>
        </p:nvSpPr>
        <p:spPr>
          <a:xfrm>
            <a:off x="1754155" y="5085397"/>
            <a:ext cx="9433249" cy="1411919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9" name="Rechthoek: afgeronde hoeken 8">
            <a:extLst>
              <a:ext uri="{FF2B5EF4-FFF2-40B4-BE49-F238E27FC236}">
                <a16:creationId xmlns:a16="http://schemas.microsoft.com/office/drawing/2014/main" id="{F94D6DEE-8C3A-4886-A724-19EDCE14BACC}"/>
              </a:ext>
            </a:extLst>
          </p:cNvPr>
          <p:cNvSpPr/>
          <p:nvPr/>
        </p:nvSpPr>
        <p:spPr>
          <a:xfrm>
            <a:off x="1626637" y="363987"/>
            <a:ext cx="9818604" cy="1411919"/>
          </a:xfrm>
          <a:prstGeom prst="roundRect">
            <a:avLst/>
          </a:prstGeom>
          <a:noFill/>
          <a:ln w="25400">
            <a:solidFill>
              <a:srgbClr val="FF000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1" name="Rechthoek: afgeronde hoeken 10">
            <a:extLst>
              <a:ext uri="{FF2B5EF4-FFF2-40B4-BE49-F238E27FC236}">
                <a16:creationId xmlns:a16="http://schemas.microsoft.com/office/drawing/2014/main" id="{7C311136-5580-4F0D-ABF2-2AC28C16AB34}"/>
              </a:ext>
            </a:extLst>
          </p:cNvPr>
          <p:cNvSpPr/>
          <p:nvPr/>
        </p:nvSpPr>
        <p:spPr>
          <a:xfrm>
            <a:off x="1620410" y="3623485"/>
            <a:ext cx="9818604" cy="1411919"/>
          </a:xfrm>
          <a:prstGeom prst="roundRect">
            <a:avLst/>
          </a:prstGeom>
          <a:noFill/>
          <a:ln w="25400">
            <a:solidFill>
              <a:srgbClr val="FF000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55680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2DD29ED3-CE5F-4B02-B4F3-B7228A4D9A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000" y="24238"/>
            <a:ext cx="10200000" cy="6809524"/>
          </a:xfrm>
          <a:prstGeom prst="rect">
            <a:avLst/>
          </a:prstGeom>
        </p:spPr>
      </p:pic>
      <p:sp>
        <p:nvSpPr>
          <p:cNvPr id="2" name="Rechthoek: afgeronde hoeken 1">
            <a:extLst>
              <a:ext uri="{FF2B5EF4-FFF2-40B4-BE49-F238E27FC236}">
                <a16:creationId xmlns:a16="http://schemas.microsoft.com/office/drawing/2014/main" id="{F70E8D94-260C-41BD-8AD1-BD6FB4CAB7B9}"/>
              </a:ext>
            </a:extLst>
          </p:cNvPr>
          <p:cNvSpPr/>
          <p:nvPr/>
        </p:nvSpPr>
        <p:spPr>
          <a:xfrm>
            <a:off x="2230016" y="1231641"/>
            <a:ext cx="7996335" cy="432007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4E2C40F9-F254-463D-B3EA-668645F93570}"/>
              </a:ext>
            </a:extLst>
          </p:cNvPr>
          <p:cNvSpPr txBox="1"/>
          <p:nvPr/>
        </p:nvSpPr>
        <p:spPr>
          <a:xfrm>
            <a:off x="2864498" y="1478902"/>
            <a:ext cx="720323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Als de student via een boekenleverancier (bijv. </a:t>
            </a:r>
            <a:r>
              <a:rPr lang="nl-NL" sz="1400" dirty="0" err="1"/>
              <a:t>Studers</a:t>
            </a:r>
            <a:r>
              <a:rPr lang="nl-NL" sz="1400" dirty="0"/>
              <a:t> of </a:t>
            </a:r>
            <a:r>
              <a:rPr lang="nl-NL" sz="1400" dirty="0" err="1"/>
              <a:t>MBOwebshop</a:t>
            </a:r>
            <a:r>
              <a:rPr lang="nl-NL" sz="1400" dirty="0"/>
              <a:t>)</a:t>
            </a:r>
          </a:p>
          <a:p>
            <a:r>
              <a:rPr lang="nl-NL" sz="1400" dirty="0"/>
              <a:t>de licentie besteld, dan logt de student voor de eerste keer in via de boekenleverancier om de licentie te activeren. Tijdens deze activatieprocedure krijg de student de volgende vraag te zien.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C0437FDE-1563-4C80-BD88-D461A7CF03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9060" y="2348445"/>
            <a:ext cx="4945227" cy="3030653"/>
          </a:xfrm>
          <a:prstGeom prst="rect">
            <a:avLst/>
          </a:prstGeom>
        </p:spPr>
      </p:pic>
      <p:pic>
        <p:nvPicPr>
          <p:cNvPr id="7" name="Afbeelding 6">
            <a:hlinkClick r:id="rId4" action="ppaction://hlinksldjump"/>
            <a:extLst>
              <a:ext uri="{FF2B5EF4-FFF2-40B4-BE49-F238E27FC236}">
                <a16:creationId xmlns:a16="http://schemas.microsoft.com/office/drawing/2014/main" id="{EEC7C674-4311-470C-A18C-BAAEDC9EB7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26584" y="333049"/>
            <a:ext cx="1871429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282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2DD29ED3-CE5F-4B02-B4F3-B7228A4D9A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000" y="24238"/>
            <a:ext cx="10200000" cy="6809524"/>
          </a:xfrm>
          <a:prstGeom prst="rect">
            <a:avLst/>
          </a:prstGeom>
        </p:spPr>
      </p:pic>
      <p:sp>
        <p:nvSpPr>
          <p:cNvPr id="2" name="Rechthoek: afgeronde hoeken 1">
            <a:extLst>
              <a:ext uri="{FF2B5EF4-FFF2-40B4-BE49-F238E27FC236}">
                <a16:creationId xmlns:a16="http://schemas.microsoft.com/office/drawing/2014/main" id="{F70E8D94-260C-41BD-8AD1-BD6FB4CAB7B9}"/>
              </a:ext>
            </a:extLst>
          </p:cNvPr>
          <p:cNvSpPr/>
          <p:nvPr/>
        </p:nvSpPr>
        <p:spPr>
          <a:xfrm>
            <a:off x="2230016" y="1231641"/>
            <a:ext cx="7996335" cy="432007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4E2C40F9-F254-463D-B3EA-668645F93570}"/>
              </a:ext>
            </a:extLst>
          </p:cNvPr>
          <p:cNvSpPr txBox="1"/>
          <p:nvPr/>
        </p:nvSpPr>
        <p:spPr>
          <a:xfrm>
            <a:off x="2864498" y="1478902"/>
            <a:ext cx="72032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Gekozen voor  “opleiding/ locatie” omdat je geen klascode van je docent ontvangen hebt.</a:t>
            </a:r>
            <a:br>
              <a:rPr lang="nl-NL" sz="1400" dirty="0"/>
            </a:br>
            <a:r>
              <a:rPr lang="nl-NL" sz="1400" dirty="0"/>
              <a:t>Heb je die inmiddels wel, vul deze dan in. Zo niet, kies dan via het </a:t>
            </a:r>
            <a:r>
              <a:rPr lang="nl-NL" sz="1400" dirty="0" err="1"/>
              <a:t>pulldown</a:t>
            </a:r>
            <a:r>
              <a:rPr lang="nl-NL" sz="1400" dirty="0"/>
              <a:t> menu </a:t>
            </a:r>
            <a:r>
              <a:rPr lang="nl-NL" sz="1400" b="1" dirty="0"/>
              <a:t>de juiste klas</a:t>
            </a:r>
            <a:r>
              <a:rPr lang="nl-NL" sz="1400" dirty="0"/>
              <a:t>. Weet je deze niet kies dan voor “</a:t>
            </a:r>
            <a:r>
              <a:rPr lang="nl-NL" sz="1400" b="1" dirty="0"/>
              <a:t>klas onbekend</a:t>
            </a:r>
            <a:r>
              <a:rPr lang="nl-NL" sz="1400" dirty="0"/>
              <a:t>” en klik op opslaan. </a:t>
            </a:r>
            <a:br>
              <a:rPr lang="nl-NL" sz="1400" dirty="0"/>
            </a:br>
            <a:endParaRPr lang="nl-NL" sz="1400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82757F69-9DD2-469B-8248-DE2C33A9E2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0740" y="2570064"/>
            <a:ext cx="6175533" cy="2601988"/>
          </a:xfrm>
          <a:prstGeom prst="rect">
            <a:avLst/>
          </a:prstGeom>
        </p:spPr>
      </p:pic>
      <p:pic>
        <p:nvPicPr>
          <p:cNvPr id="13" name="Afbeelding 12">
            <a:hlinkClick r:id="rId4" action="ppaction://hlinksldjump"/>
            <a:extLst>
              <a:ext uri="{FF2B5EF4-FFF2-40B4-BE49-F238E27FC236}">
                <a16:creationId xmlns:a16="http://schemas.microsoft.com/office/drawing/2014/main" id="{E61CFA91-8927-4D9A-BA65-4E31E30DA0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26584" y="333049"/>
            <a:ext cx="1871429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800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0DC6CE36-9BAD-4A27-BD9D-D389B45DDA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628650"/>
            <a:ext cx="11191875" cy="560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hthoek: afgeronde hoeken 13">
            <a:extLst>
              <a:ext uri="{FF2B5EF4-FFF2-40B4-BE49-F238E27FC236}">
                <a16:creationId xmlns:a16="http://schemas.microsoft.com/office/drawing/2014/main" id="{BFDAAB96-4AA0-421B-B73E-A7B0B256E326}"/>
              </a:ext>
            </a:extLst>
          </p:cNvPr>
          <p:cNvSpPr/>
          <p:nvPr/>
        </p:nvSpPr>
        <p:spPr>
          <a:xfrm>
            <a:off x="5458408" y="1791499"/>
            <a:ext cx="2752531" cy="283648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3EA644B6-2B22-4265-A77C-C748E84E838F}"/>
              </a:ext>
            </a:extLst>
          </p:cNvPr>
          <p:cNvSpPr txBox="1"/>
          <p:nvPr/>
        </p:nvSpPr>
        <p:spPr>
          <a:xfrm>
            <a:off x="5533053" y="1987420"/>
            <a:ext cx="267788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1400" dirty="0"/>
          </a:p>
          <a:p>
            <a:r>
              <a:rPr lang="nl-NL" sz="1400" b="1" dirty="0"/>
              <a:t>Mijn Licenties</a:t>
            </a:r>
          </a:p>
          <a:p>
            <a:br>
              <a:rPr lang="nl-NL" sz="1400" dirty="0"/>
            </a:br>
            <a:r>
              <a:rPr lang="nl-NL" sz="1400" dirty="0"/>
              <a:t>Je licentie is reeds geactiveerd.</a:t>
            </a:r>
          </a:p>
          <a:p>
            <a:endParaRPr lang="nl-NL" sz="1400" dirty="0"/>
          </a:p>
          <a:p>
            <a:r>
              <a:rPr lang="nl-NL" sz="1400" dirty="0"/>
              <a:t>Of</a:t>
            </a:r>
          </a:p>
          <a:p>
            <a:endParaRPr lang="nl-NL" sz="1400" dirty="0"/>
          </a:p>
          <a:p>
            <a:r>
              <a:rPr lang="nl-NL" sz="1400" dirty="0"/>
              <a:t>Je moet nog een keuze maken voor een bepaalde module</a:t>
            </a:r>
          </a:p>
          <a:p>
            <a:r>
              <a:rPr lang="nl-NL" sz="1400" dirty="0"/>
              <a:t>De docent geeft aan welke module</a:t>
            </a:r>
            <a:br>
              <a:rPr lang="nl-NL" sz="1400" dirty="0"/>
            </a:br>
            <a:br>
              <a:rPr lang="nl-NL" sz="1400" dirty="0"/>
            </a:br>
            <a:br>
              <a:rPr lang="nl-NL" sz="1400" dirty="0"/>
            </a:br>
            <a:endParaRPr lang="nl-NL" sz="1400" dirty="0"/>
          </a:p>
        </p:txBody>
      </p:sp>
      <p:pic>
        <p:nvPicPr>
          <p:cNvPr id="25" name="Afbeelding 24">
            <a:extLst>
              <a:ext uri="{FF2B5EF4-FFF2-40B4-BE49-F238E27FC236}">
                <a16:creationId xmlns:a16="http://schemas.microsoft.com/office/drawing/2014/main" id="{8067F695-009D-40C8-A480-53A9F7358A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107" y="3209741"/>
            <a:ext cx="3028842" cy="2492368"/>
          </a:xfrm>
          <a:prstGeom prst="rect">
            <a:avLst/>
          </a:prstGeom>
        </p:spPr>
      </p:pic>
      <p:cxnSp>
        <p:nvCxnSpPr>
          <p:cNvPr id="7" name="Rechte verbindingslijn met pijl 6">
            <a:extLst>
              <a:ext uri="{FF2B5EF4-FFF2-40B4-BE49-F238E27FC236}">
                <a16:creationId xmlns:a16="http://schemas.microsoft.com/office/drawing/2014/main" id="{E29781FD-8622-4BDA-99DE-254A2BA39ECF}"/>
              </a:ext>
            </a:extLst>
          </p:cNvPr>
          <p:cNvCxnSpPr>
            <a:cxnSpLocks/>
          </p:cNvCxnSpPr>
          <p:nvPr/>
        </p:nvCxnSpPr>
        <p:spPr>
          <a:xfrm flipH="1">
            <a:off x="3069771" y="3428999"/>
            <a:ext cx="1968760" cy="102692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Rechthoek: afgeronde hoeken 7">
            <a:extLst>
              <a:ext uri="{FF2B5EF4-FFF2-40B4-BE49-F238E27FC236}">
                <a16:creationId xmlns:a16="http://schemas.microsoft.com/office/drawing/2014/main" id="{38EB24A6-2787-4FBA-906E-273916B0D453}"/>
              </a:ext>
            </a:extLst>
          </p:cNvPr>
          <p:cNvSpPr/>
          <p:nvPr/>
        </p:nvSpPr>
        <p:spPr>
          <a:xfrm>
            <a:off x="817327" y="3428999"/>
            <a:ext cx="3194836" cy="2492368"/>
          </a:xfrm>
          <a:prstGeom prst="roundRect">
            <a:avLst/>
          </a:prstGeom>
          <a:noFill/>
          <a:ln w="25400">
            <a:solidFill>
              <a:srgbClr val="FF000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31" name="Afbeelding 30">
            <a:hlinkClick r:id="rId4" action="ppaction://hlinksldjump"/>
            <a:extLst>
              <a:ext uri="{FF2B5EF4-FFF2-40B4-BE49-F238E27FC236}">
                <a16:creationId xmlns:a16="http://schemas.microsoft.com/office/drawing/2014/main" id="{EC470FB9-5DCF-466E-A9CE-C47C77942C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26584" y="333049"/>
            <a:ext cx="1871429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0001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8A4304B0-BC64-4A60-B5F4-1DC4E34D46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431" y="0"/>
            <a:ext cx="11191875" cy="560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hthoek: afgeronde hoeken 13">
            <a:extLst>
              <a:ext uri="{FF2B5EF4-FFF2-40B4-BE49-F238E27FC236}">
                <a16:creationId xmlns:a16="http://schemas.microsoft.com/office/drawing/2014/main" id="{BFDAAB96-4AA0-421B-B73E-A7B0B256E326}"/>
              </a:ext>
            </a:extLst>
          </p:cNvPr>
          <p:cNvSpPr/>
          <p:nvPr/>
        </p:nvSpPr>
        <p:spPr>
          <a:xfrm>
            <a:off x="4198776" y="1082372"/>
            <a:ext cx="2752531" cy="179635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3EA644B6-2B22-4265-A77C-C748E84E838F}"/>
              </a:ext>
            </a:extLst>
          </p:cNvPr>
          <p:cNvSpPr txBox="1"/>
          <p:nvPr/>
        </p:nvSpPr>
        <p:spPr>
          <a:xfrm>
            <a:off x="4273421" y="1278293"/>
            <a:ext cx="267788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1400" dirty="0"/>
          </a:p>
          <a:p>
            <a:r>
              <a:rPr lang="nl-NL" sz="1400" b="1" dirty="0"/>
              <a:t>Mijn Licenties</a:t>
            </a:r>
          </a:p>
          <a:p>
            <a:br>
              <a:rPr lang="nl-NL" sz="1400" dirty="0"/>
            </a:br>
            <a:r>
              <a:rPr lang="nl-NL" sz="1400" dirty="0"/>
              <a:t>Na het activeren en toekennen van de juiste module.</a:t>
            </a:r>
          </a:p>
          <a:p>
            <a:r>
              <a:rPr lang="nl-NL" sz="1400" dirty="0"/>
              <a:t>Klik op het logo DIGIT-mbo</a:t>
            </a:r>
            <a:br>
              <a:rPr lang="nl-NL" sz="1400" dirty="0"/>
            </a:br>
            <a:endParaRPr lang="nl-NL" sz="1400" dirty="0"/>
          </a:p>
        </p:txBody>
      </p:sp>
      <p:pic>
        <p:nvPicPr>
          <p:cNvPr id="25" name="Afbeelding 24">
            <a:extLst>
              <a:ext uri="{FF2B5EF4-FFF2-40B4-BE49-F238E27FC236}">
                <a16:creationId xmlns:a16="http://schemas.microsoft.com/office/drawing/2014/main" id="{8067F695-009D-40C8-A480-53A9F7358A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107" y="3209741"/>
            <a:ext cx="3028842" cy="2492368"/>
          </a:xfrm>
          <a:prstGeom prst="rect">
            <a:avLst/>
          </a:prstGeom>
        </p:spPr>
      </p:pic>
      <p:cxnSp>
        <p:nvCxnSpPr>
          <p:cNvPr id="7" name="Rechte verbindingslijn met pijl 6">
            <a:extLst>
              <a:ext uri="{FF2B5EF4-FFF2-40B4-BE49-F238E27FC236}">
                <a16:creationId xmlns:a16="http://schemas.microsoft.com/office/drawing/2014/main" id="{E29781FD-8622-4BDA-99DE-254A2BA39ECF}"/>
              </a:ext>
            </a:extLst>
          </p:cNvPr>
          <p:cNvCxnSpPr>
            <a:cxnSpLocks/>
          </p:cNvCxnSpPr>
          <p:nvPr/>
        </p:nvCxnSpPr>
        <p:spPr>
          <a:xfrm flipH="1" flipV="1">
            <a:off x="2052735" y="447869"/>
            <a:ext cx="2687216" cy="89573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" name="Afbeelding 1">
            <a:hlinkClick r:id="rId4" action="ppaction://hlinksldjump"/>
            <a:extLst>
              <a:ext uri="{FF2B5EF4-FFF2-40B4-BE49-F238E27FC236}">
                <a16:creationId xmlns:a16="http://schemas.microsoft.com/office/drawing/2014/main" id="{2E75DDDD-81C9-4B57-9DF5-CD6D4E91C4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26584" y="333049"/>
            <a:ext cx="1871429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7723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44AE39B7-F631-4688-B234-3E0CFE1AC8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484" b="15903"/>
          <a:stretch/>
        </p:blipFill>
        <p:spPr>
          <a:xfrm>
            <a:off x="747252" y="-1"/>
            <a:ext cx="9599967" cy="6858001"/>
          </a:xfrm>
          <a:prstGeom prst="rect">
            <a:avLst/>
          </a:prstGeom>
        </p:spPr>
      </p:pic>
      <p:sp>
        <p:nvSpPr>
          <p:cNvPr id="14" name="Rechthoek: afgeronde hoeken 13">
            <a:extLst>
              <a:ext uri="{FF2B5EF4-FFF2-40B4-BE49-F238E27FC236}">
                <a16:creationId xmlns:a16="http://schemas.microsoft.com/office/drawing/2014/main" id="{BFDAAB96-4AA0-421B-B73E-A7B0B256E326}"/>
              </a:ext>
            </a:extLst>
          </p:cNvPr>
          <p:cNvSpPr/>
          <p:nvPr/>
        </p:nvSpPr>
        <p:spPr>
          <a:xfrm>
            <a:off x="2631233" y="2444641"/>
            <a:ext cx="2752531" cy="179635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3EA644B6-2B22-4265-A77C-C748E84E838F}"/>
              </a:ext>
            </a:extLst>
          </p:cNvPr>
          <p:cNvSpPr txBox="1"/>
          <p:nvPr/>
        </p:nvSpPr>
        <p:spPr>
          <a:xfrm>
            <a:off x="2705878" y="2640562"/>
            <a:ext cx="267788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1400" dirty="0"/>
          </a:p>
          <a:p>
            <a:r>
              <a:rPr lang="nl-NL" sz="1400" b="1" dirty="0"/>
              <a:t>Kies methode</a:t>
            </a:r>
          </a:p>
          <a:p>
            <a:br>
              <a:rPr lang="nl-NL" sz="1400" dirty="0"/>
            </a:br>
            <a:r>
              <a:rPr lang="nl-NL" sz="1400" dirty="0"/>
              <a:t>Indien je verschillende lesmethodes hebt kies dan via het pull down menu de juiste lesstof</a:t>
            </a:r>
            <a:br>
              <a:rPr lang="nl-NL" sz="1400" dirty="0"/>
            </a:br>
            <a:endParaRPr lang="nl-NL" sz="1400" dirty="0"/>
          </a:p>
        </p:txBody>
      </p:sp>
      <p:cxnSp>
        <p:nvCxnSpPr>
          <p:cNvPr id="7" name="Rechte verbindingslijn met pijl 6">
            <a:extLst>
              <a:ext uri="{FF2B5EF4-FFF2-40B4-BE49-F238E27FC236}">
                <a16:creationId xmlns:a16="http://schemas.microsoft.com/office/drawing/2014/main" id="{E29781FD-8622-4BDA-99DE-254A2BA39ECF}"/>
              </a:ext>
            </a:extLst>
          </p:cNvPr>
          <p:cNvCxnSpPr>
            <a:cxnSpLocks/>
          </p:cNvCxnSpPr>
          <p:nvPr/>
        </p:nvCxnSpPr>
        <p:spPr>
          <a:xfrm flipH="1" flipV="1">
            <a:off x="3881535" y="1194321"/>
            <a:ext cx="606489" cy="179999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3" name="Afbeelding 2">
            <a:hlinkClick r:id="rId3" action="ppaction://hlinksldjump"/>
            <a:extLst>
              <a:ext uri="{FF2B5EF4-FFF2-40B4-BE49-F238E27FC236}">
                <a16:creationId xmlns:a16="http://schemas.microsoft.com/office/drawing/2014/main" id="{B5800C37-45C9-4B56-9A6B-5D47F56582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6584" y="333049"/>
            <a:ext cx="1871429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6734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86CB5B5C-934B-4FCA-B6D6-46D0A2E573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194" y="11781"/>
            <a:ext cx="9391278" cy="6858000"/>
          </a:xfrm>
          <a:prstGeom prst="rect">
            <a:avLst/>
          </a:prstGeom>
        </p:spPr>
      </p:pic>
      <p:sp>
        <p:nvSpPr>
          <p:cNvPr id="14" name="Rechthoek: afgeronde hoeken 13">
            <a:extLst>
              <a:ext uri="{FF2B5EF4-FFF2-40B4-BE49-F238E27FC236}">
                <a16:creationId xmlns:a16="http://schemas.microsoft.com/office/drawing/2014/main" id="{BFDAAB96-4AA0-421B-B73E-A7B0B256E326}"/>
              </a:ext>
            </a:extLst>
          </p:cNvPr>
          <p:cNvSpPr/>
          <p:nvPr/>
        </p:nvSpPr>
        <p:spPr>
          <a:xfrm>
            <a:off x="4951447" y="1343629"/>
            <a:ext cx="2752531" cy="179635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3EA644B6-2B22-4265-A77C-C748E84E838F}"/>
              </a:ext>
            </a:extLst>
          </p:cNvPr>
          <p:cNvSpPr txBox="1"/>
          <p:nvPr/>
        </p:nvSpPr>
        <p:spPr>
          <a:xfrm>
            <a:off x="5026092" y="1539550"/>
            <a:ext cx="267788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1400" dirty="0"/>
          </a:p>
          <a:p>
            <a:r>
              <a:rPr lang="nl-NL" sz="1400" b="1" dirty="0"/>
              <a:t>Lesmateriaal openen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1400" dirty="0"/>
              <a:t>Klik op de module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1400" dirty="0"/>
              <a:t>Of ga verder waar je was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1400" dirty="0"/>
              <a:t>Klik op de module versie …..</a:t>
            </a:r>
          </a:p>
        </p:txBody>
      </p:sp>
      <p:cxnSp>
        <p:nvCxnSpPr>
          <p:cNvPr id="7" name="Rechte verbindingslijn met pijl 6">
            <a:extLst>
              <a:ext uri="{FF2B5EF4-FFF2-40B4-BE49-F238E27FC236}">
                <a16:creationId xmlns:a16="http://schemas.microsoft.com/office/drawing/2014/main" id="{E29781FD-8622-4BDA-99DE-254A2BA39ECF}"/>
              </a:ext>
            </a:extLst>
          </p:cNvPr>
          <p:cNvCxnSpPr>
            <a:cxnSpLocks/>
          </p:cNvCxnSpPr>
          <p:nvPr/>
        </p:nvCxnSpPr>
        <p:spPr>
          <a:xfrm flipH="1">
            <a:off x="3956180" y="1947161"/>
            <a:ext cx="957945" cy="165445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Rechte verbindingslijn met pijl 11">
            <a:extLst>
              <a:ext uri="{FF2B5EF4-FFF2-40B4-BE49-F238E27FC236}">
                <a16:creationId xmlns:a16="http://schemas.microsoft.com/office/drawing/2014/main" id="{D99FE415-7DBC-4C84-9F7F-1E9AE62E1A3D}"/>
              </a:ext>
            </a:extLst>
          </p:cNvPr>
          <p:cNvCxnSpPr>
            <a:cxnSpLocks/>
          </p:cNvCxnSpPr>
          <p:nvPr/>
        </p:nvCxnSpPr>
        <p:spPr>
          <a:xfrm flipH="1">
            <a:off x="4383835" y="1906641"/>
            <a:ext cx="559838" cy="359842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Rechte verbindingslijn met pijl 14">
            <a:extLst>
              <a:ext uri="{FF2B5EF4-FFF2-40B4-BE49-F238E27FC236}">
                <a16:creationId xmlns:a16="http://schemas.microsoft.com/office/drawing/2014/main" id="{68385B94-BAA0-4428-A882-AC8D27E78FB6}"/>
              </a:ext>
            </a:extLst>
          </p:cNvPr>
          <p:cNvCxnSpPr>
            <a:cxnSpLocks/>
          </p:cNvCxnSpPr>
          <p:nvPr/>
        </p:nvCxnSpPr>
        <p:spPr>
          <a:xfrm flipH="1">
            <a:off x="2286002" y="1937830"/>
            <a:ext cx="2640564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3" name="Afbeelding 2">
            <a:hlinkClick r:id="rId3" action="ppaction://hlinksldjump"/>
            <a:extLst>
              <a:ext uri="{FF2B5EF4-FFF2-40B4-BE49-F238E27FC236}">
                <a16:creationId xmlns:a16="http://schemas.microsoft.com/office/drawing/2014/main" id="{2B36F0E3-F556-45F5-BD52-CB25798739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6584" y="333049"/>
            <a:ext cx="1871429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6088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2DD29ED3-CE5F-4B02-B4F3-B7228A4D9A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000" y="24238"/>
            <a:ext cx="10200000" cy="6809524"/>
          </a:xfrm>
          <a:prstGeom prst="rect">
            <a:avLst/>
          </a:prstGeom>
        </p:spPr>
      </p:pic>
      <p:sp>
        <p:nvSpPr>
          <p:cNvPr id="8" name="Rechthoek: afgeronde hoeken 7">
            <a:extLst>
              <a:ext uri="{FF2B5EF4-FFF2-40B4-BE49-F238E27FC236}">
                <a16:creationId xmlns:a16="http://schemas.microsoft.com/office/drawing/2014/main" id="{38EB24A6-2787-4FBA-906E-273916B0D453}"/>
              </a:ext>
            </a:extLst>
          </p:cNvPr>
          <p:cNvSpPr/>
          <p:nvPr/>
        </p:nvSpPr>
        <p:spPr>
          <a:xfrm>
            <a:off x="4983061" y="3850547"/>
            <a:ext cx="2709644" cy="864066"/>
          </a:xfrm>
          <a:prstGeom prst="roundRect">
            <a:avLst/>
          </a:prstGeom>
          <a:noFill/>
          <a:ln w="25400">
            <a:solidFill>
              <a:srgbClr val="FF000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cxnSp>
        <p:nvCxnSpPr>
          <p:cNvPr id="9" name="Rechte verbindingslijn met pijl 8">
            <a:extLst>
              <a:ext uri="{FF2B5EF4-FFF2-40B4-BE49-F238E27FC236}">
                <a16:creationId xmlns:a16="http://schemas.microsoft.com/office/drawing/2014/main" id="{2B737430-B8F2-4DF9-AD1B-6F03D0CEABF8}"/>
              </a:ext>
            </a:extLst>
          </p:cNvPr>
          <p:cNvCxnSpPr>
            <a:cxnSpLocks/>
          </p:cNvCxnSpPr>
          <p:nvPr/>
        </p:nvCxnSpPr>
        <p:spPr>
          <a:xfrm flipH="1">
            <a:off x="7865706" y="307510"/>
            <a:ext cx="969557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Rechthoek: afgeronde hoeken 11">
            <a:extLst>
              <a:ext uri="{FF2B5EF4-FFF2-40B4-BE49-F238E27FC236}">
                <a16:creationId xmlns:a16="http://schemas.microsoft.com/office/drawing/2014/main" id="{B53EE5F7-6037-4A07-81CD-8DF66B9FDF25}"/>
              </a:ext>
            </a:extLst>
          </p:cNvPr>
          <p:cNvSpPr/>
          <p:nvPr/>
        </p:nvSpPr>
        <p:spPr>
          <a:xfrm>
            <a:off x="7053943" y="102641"/>
            <a:ext cx="1518950" cy="494516"/>
          </a:xfrm>
          <a:prstGeom prst="roundRect">
            <a:avLst/>
          </a:prstGeom>
          <a:noFill/>
          <a:ln w="25400">
            <a:solidFill>
              <a:srgbClr val="FF000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4" name="Rechthoek: afgeronde hoeken 13">
            <a:extLst>
              <a:ext uri="{FF2B5EF4-FFF2-40B4-BE49-F238E27FC236}">
                <a16:creationId xmlns:a16="http://schemas.microsoft.com/office/drawing/2014/main" id="{BFDAAB96-4AA0-421B-B73E-A7B0B256E326}"/>
              </a:ext>
            </a:extLst>
          </p:cNvPr>
          <p:cNvSpPr/>
          <p:nvPr/>
        </p:nvSpPr>
        <p:spPr>
          <a:xfrm>
            <a:off x="569167" y="905092"/>
            <a:ext cx="3440771" cy="223239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3EA644B6-2B22-4265-A77C-C748E84E838F}"/>
              </a:ext>
            </a:extLst>
          </p:cNvPr>
          <p:cNvSpPr txBox="1"/>
          <p:nvPr/>
        </p:nvSpPr>
        <p:spPr>
          <a:xfrm>
            <a:off x="643812" y="1101012"/>
            <a:ext cx="336612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1400" dirty="0"/>
          </a:p>
          <a:p>
            <a:r>
              <a:rPr lang="nl-NL" sz="1400" b="1" dirty="0"/>
              <a:t>Licentie is geactiveerd</a:t>
            </a:r>
            <a:br>
              <a:rPr lang="nl-NL" sz="1400" b="1" dirty="0"/>
            </a:br>
            <a:br>
              <a:rPr lang="nl-NL" sz="1400" dirty="0"/>
            </a:br>
            <a:r>
              <a:rPr lang="nl-NL" sz="1400" dirty="0"/>
              <a:t>Wanneer een student na het activeren wil inloggen kan hij vervolgens gebruik maken van de entree button op </a:t>
            </a:r>
            <a:r>
              <a:rPr lang="nl-NL" sz="1400" dirty="0">
                <a:hlinkClick r:id="rId3"/>
              </a:rPr>
              <a:t>www.digit-mbo.nl</a:t>
            </a:r>
            <a:r>
              <a:rPr lang="nl-NL" sz="1400" dirty="0"/>
              <a:t> of de </a:t>
            </a:r>
            <a:r>
              <a:rPr lang="nl-NL" sz="1400" dirty="0" err="1"/>
              <a:t>url</a:t>
            </a:r>
            <a:r>
              <a:rPr lang="nl-NL" sz="1400" dirty="0"/>
              <a:t> </a:t>
            </a:r>
          </a:p>
          <a:p>
            <a:r>
              <a:rPr lang="nl-NL" sz="1400" dirty="0">
                <a:hlinkClick r:id="rId4"/>
              </a:rPr>
              <a:t>https://entree.instruct.nl/?elo=digit-mbo</a:t>
            </a:r>
            <a:br>
              <a:rPr lang="nl-NL" sz="1400" dirty="0"/>
            </a:br>
            <a:br>
              <a:rPr lang="nl-NL" sz="1400" dirty="0"/>
            </a:br>
            <a:br>
              <a:rPr lang="nl-NL" sz="1400" dirty="0"/>
            </a:br>
            <a:endParaRPr lang="nl-NL" sz="1400" dirty="0"/>
          </a:p>
        </p:txBody>
      </p:sp>
      <p:pic>
        <p:nvPicPr>
          <p:cNvPr id="2" name="Afbeelding 1">
            <a:hlinkClick r:id="rId5" action="ppaction://hlinksldjump"/>
            <a:extLst>
              <a:ext uri="{FF2B5EF4-FFF2-40B4-BE49-F238E27FC236}">
                <a16:creationId xmlns:a16="http://schemas.microsoft.com/office/drawing/2014/main" id="{15944726-8813-4367-905A-658500DAB2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26584" y="333049"/>
            <a:ext cx="1871429" cy="1800000"/>
          </a:xfrm>
          <a:prstGeom prst="rect">
            <a:avLst/>
          </a:prstGeom>
        </p:spPr>
      </p:pic>
      <p:cxnSp>
        <p:nvCxnSpPr>
          <p:cNvPr id="7" name="Rechte verbindingslijn met pijl 6">
            <a:extLst>
              <a:ext uri="{FF2B5EF4-FFF2-40B4-BE49-F238E27FC236}">
                <a16:creationId xmlns:a16="http://schemas.microsoft.com/office/drawing/2014/main" id="{E29781FD-8622-4BDA-99DE-254A2BA39ECF}"/>
              </a:ext>
            </a:extLst>
          </p:cNvPr>
          <p:cNvCxnSpPr>
            <a:cxnSpLocks/>
          </p:cNvCxnSpPr>
          <p:nvPr/>
        </p:nvCxnSpPr>
        <p:spPr>
          <a:xfrm>
            <a:off x="3775046" y="1468073"/>
            <a:ext cx="1459684" cy="267608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314535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485</TotalTime>
  <Words>547</Words>
  <Application>Microsoft Office PowerPoint</Application>
  <PresentationFormat>Breedbeeld</PresentationFormat>
  <Paragraphs>64</Paragraphs>
  <Slides>17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Klaas op 't Land</dc:creator>
  <cp:lastModifiedBy>Britt de Roos | Instruct</cp:lastModifiedBy>
  <cp:revision>18</cp:revision>
  <dcterms:created xsi:type="dcterms:W3CDTF">2020-09-07T09:01:54Z</dcterms:created>
  <dcterms:modified xsi:type="dcterms:W3CDTF">2020-11-03T15:44:25Z</dcterms:modified>
</cp:coreProperties>
</file>